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40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Evolution of Remote Productivity (2020-2021)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9310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for the Post-Pandemic Workplace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3889296"/>
            <a:ext cx="7216259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Productivity is not just surviving; it is thriving.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133951" y="5420320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from over 2,900 employees confirms that remote work acts as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productivity multiplier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positive impact has accelerated over time, with Hybrid models showing the most significant maturation.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549134"/>
            <a:ext cx="30480" cy="3577947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538" y="389334"/>
            <a:ext cx="11151632" cy="139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950"/>
              </a:lnSpc>
              <a:buNone/>
            </a:pPr>
            <a:r>
              <a:rPr lang="en-US" sz="8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+18.6%</a:t>
            </a:r>
            <a:endParaRPr lang="en-US" sz="8750" dirty="0"/>
          </a:p>
        </p:txBody>
      </p:sp>
      <p:sp>
        <p:nvSpPr>
          <p:cNvPr id="3" name="Text 1"/>
          <p:cNvSpPr/>
          <p:nvPr/>
        </p:nvSpPr>
        <p:spPr>
          <a:xfrm>
            <a:off x="495538" y="1995607"/>
            <a:ext cx="6081236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Remote Productivity Multiplier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495538" y="2672596"/>
            <a:ext cx="136393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self-reported productivity increase in 2021, showcasing a significant acceleration from the initial pandemic baseline.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95538" y="3058358"/>
            <a:ext cx="6748820" cy="1408390"/>
          </a:xfrm>
          <a:prstGeom prst="roundRect">
            <a:avLst>
              <a:gd name="adj" fmla="val 42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723" y="3207544"/>
            <a:ext cx="424815" cy="42481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524" y="3324344"/>
            <a:ext cx="191095" cy="1910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723" y="3773924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2021 Impact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44723" y="4091107"/>
            <a:ext cx="645044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+18.6%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Average Productivity Gain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7385923" y="3058358"/>
            <a:ext cx="6748939" cy="1408390"/>
          </a:xfrm>
          <a:prstGeom prst="roundRect">
            <a:avLst>
              <a:gd name="adj" fmla="val 42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08" y="3207544"/>
            <a:ext cx="424815" cy="42481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1909" y="3324344"/>
            <a:ext cx="191095" cy="1910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5108" y="3773924"/>
            <a:ext cx="192238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Year-over-Year Growth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535108" y="4091107"/>
            <a:ext cx="645056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from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+13.0%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2020</a:t>
            </a:r>
            <a:endParaRPr lang="en-US" sz="1100" dirty="0"/>
          </a:p>
        </p:txBody>
      </p:sp>
      <p:sp>
        <p:nvSpPr>
          <p:cNvPr id="15" name="Shape 9"/>
          <p:cNvSpPr/>
          <p:nvPr/>
        </p:nvSpPr>
        <p:spPr>
          <a:xfrm>
            <a:off x="495538" y="4696818"/>
            <a:ext cx="13639324" cy="25241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495538" y="4934426"/>
            <a:ext cx="326386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 &amp; Data Set</a:t>
            </a:r>
            <a:endParaRPr lang="en-US" sz="2300" dirty="0"/>
          </a:p>
        </p:txBody>
      </p:sp>
      <p:sp>
        <p:nvSpPr>
          <p:cNvPr id="17" name="Text 11"/>
          <p:cNvSpPr/>
          <p:nvPr/>
        </p:nvSpPr>
        <p:spPr>
          <a:xfrm>
            <a:off x="495538" y="5518547"/>
            <a:ext cx="136393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is based on a robust sample of nearly 3,000 employees comparing performance metrics across two distinct years of remote work adoption.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495538" y="6045875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Sample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495538" y="6419731"/>
            <a:ext cx="6646902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300"/>
              </a:lnSpc>
              <a:buNone/>
            </a:pPr>
            <a:r>
              <a:rPr lang="en-US" sz="5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2,928</a:t>
            </a:r>
            <a:endParaRPr lang="en-US" sz="5850" dirty="0"/>
          </a:p>
        </p:txBody>
      </p:sp>
      <p:sp>
        <p:nvSpPr>
          <p:cNvPr id="20" name="Text 14"/>
          <p:cNvSpPr/>
          <p:nvPr/>
        </p:nvSpPr>
        <p:spPr>
          <a:xfrm>
            <a:off x="495538" y="7490579"/>
            <a:ext cx="6646902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Employees surveyed across 2020 and 2021 to provide a longitudinal view.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7495580" y="6031706"/>
            <a:ext cx="6646902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A (2020):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1,507 Employees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95580" y="6307693"/>
            <a:ext cx="6646902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B (2021):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1,421 Employees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7495580" y="6583680"/>
            <a:ext cx="6646902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Self-reported % change vs. pre-remote baseline.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743" y="328970"/>
            <a:ext cx="6178510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Productivity Hierarchy: 2021 Snapshot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8743" y="960834"/>
            <a:ext cx="1379291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continues to deliver the highest efficiency gains, with Hybrid models quickly closing the gap as employees mastered new working environments.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743" y="1286828"/>
            <a:ext cx="13792914" cy="772394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8743" y="9145310"/>
            <a:ext cx="4517827" cy="920710"/>
          </a:xfrm>
          <a:prstGeom prst="roundRect">
            <a:avLst>
              <a:gd name="adj" fmla="val 7945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3" y="9145310"/>
            <a:ext cx="60960" cy="920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9361" y="9280208"/>
            <a:ext cx="1737360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Remote Workers: </a:t>
            </a:r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14083A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+21.8%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9361" y="9548217"/>
            <a:ext cx="4202311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gains driven by elimination of commute and enhanced environment control for deep work focus.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5056227" y="9145310"/>
            <a:ext cx="4517827" cy="920710"/>
          </a:xfrm>
          <a:prstGeom prst="roundRect">
            <a:avLst>
              <a:gd name="adj" fmla="val 7945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87" y="9145310"/>
            <a:ext cx="60960" cy="9207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36845" y="9280208"/>
            <a:ext cx="171223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Workers: </a:t>
            </a:r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14083A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+19.0%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5236845" y="9548217"/>
            <a:ext cx="4202311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Enjoying the best of both worlds—social collaboration during office days and focused solo work remotely.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9693712" y="9145310"/>
            <a:ext cx="4517827" cy="920710"/>
          </a:xfrm>
          <a:prstGeom prst="roundRect">
            <a:avLst>
              <a:gd name="adj" fmla="val 7945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472" y="9145310"/>
            <a:ext cx="60960" cy="9207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74329" y="9280208"/>
            <a:ext cx="173688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On-site Workers: </a:t>
            </a:r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14083A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+10.6%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9874329" y="9548217"/>
            <a:ext cx="4202311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occasional remote work (&lt;20%) is viewed as net-positive, lifting overall On-site productivity.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901" y="424934"/>
            <a:ext cx="11125319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"Maturity Leap": We Are Getting Better at Working Apart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40901" y="1241227"/>
            <a:ext cx="13548598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Productivity scores improved across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work modes from 2020 to 2021, but Hybrid models demonstrated the fastest adoption and integration of new habits.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662232"/>
            <a:ext cx="22860" cy="2253377"/>
          </a:xfrm>
          <a:prstGeom prst="roundRect">
            <a:avLst>
              <a:gd name="adj" fmla="val 283961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28974" y="1824633"/>
            <a:ext cx="309086" cy="22860"/>
          </a:xfrm>
          <a:prstGeom prst="roundRect">
            <a:avLst>
              <a:gd name="adj" fmla="val 283961"/>
            </a:avLst>
          </a:prstGeom>
          <a:solidFill>
            <a:srgbClr val="48367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7276" y="1778139"/>
            <a:ext cx="115848" cy="1158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668560" y="1715333"/>
            <a:ext cx="202846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2020 Baseline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40901" y="2061567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Hybrid: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+10.5%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0901" y="2401372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Remote: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+16.0%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40901" y="2741176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On-site:</a:t>
            </a:r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+8.3%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7292340" y="2751892"/>
            <a:ext cx="309086" cy="22860"/>
          </a:xfrm>
          <a:prstGeom prst="roundRect">
            <a:avLst>
              <a:gd name="adj" fmla="val 283961"/>
            </a:avLst>
          </a:prstGeom>
          <a:solidFill>
            <a:srgbClr val="48367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276" y="2705398"/>
            <a:ext cx="115848" cy="1158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933373" y="2642592"/>
            <a:ext cx="202846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2021 Breakthrough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933373" y="2988826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+19.0%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933373" y="3328630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+21.8%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933373" y="3668435"/>
            <a:ext cx="615612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On-site: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+10.6%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72716" y="4321254"/>
            <a:ext cx="424553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Hybrid's Acceleration: Highest Growth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772716" y="4857393"/>
            <a:ext cx="13316783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massive jump in Hybrid productivity (nearly doubling) suggests the "friction" of switching between home and office was largely resolved by 2021, proving it is a mature, sustainable model.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540901" y="4089440"/>
            <a:ext cx="22860" cy="1436132"/>
          </a:xfrm>
          <a:prstGeom prst="rect">
            <a:avLst/>
          </a:prstGeom>
          <a:solidFill>
            <a:srgbClr val="876CD4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1" y="5801320"/>
            <a:ext cx="4428768" cy="1854637"/>
          </a:xfrm>
          <a:prstGeom prst="rect">
            <a:avLst/>
          </a:prstGeom>
        </p:spPr>
      </p:pic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876" y="5801320"/>
            <a:ext cx="4428768" cy="1854637"/>
          </a:xfrm>
          <a:prstGeom prst="rect">
            <a:avLst/>
          </a:prstGeom>
        </p:spPr>
      </p:pic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230" y="5801320"/>
            <a:ext cx="4428768" cy="1854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2563"/>
            <a:ext cx="11482268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Recommendation: Embracing Flexible Hybrid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9604" y="1467803"/>
            <a:ext cx="1335119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confirms a shift in the distribution curve—fewer employees are losing productivity, and a large cluster are becoming "Super-Producers" (reporting +30% to +50% gains).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9604" y="2258139"/>
            <a:ext cx="731044" cy="1096566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085" y="2669381"/>
            <a:ext cx="274082" cy="2740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53408" y="2440900"/>
            <a:ext cx="291215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Remote Maximizes Output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553408" y="2850356"/>
            <a:ext cx="1243738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the highest raw output ceiling (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+21.8%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enabling uninterrupted deep work critical for complex tasks.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9604" y="3537466"/>
            <a:ext cx="731044" cy="1096566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85" y="3948708"/>
            <a:ext cx="274082" cy="27408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53408" y="3720227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is Sustainable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553408" y="4129683"/>
            <a:ext cx="1243738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has shown the fastest rate of improvement, proving it is a sustainable, adaptable, and long-term strategy that balances needs.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39604" y="4816793"/>
            <a:ext cx="731044" cy="1096566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085" y="5228034"/>
            <a:ext cx="274082" cy="27408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553408" y="4999553"/>
            <a:ext cx="28892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Mitigate Productivity Risk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553408" y="5409009"/>
            <a:ext cx="1243738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On-site mandates risk losing the 10-20% "free" productivity bonus that employees feel when given control and flexibility.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39604" y="6118860"/>
            <a:ext cx="13351193" cy="1611511"/>
          </a:xfrm>
          <a:prstGeom prst="roundRect">
            <a:avLst>
              <a:gd name="adj" fmla="val 4763"/>
            </a:avLst>
          </a:prstGeom>
          <a:solidFill>
            <a:srgbClr val="1C113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65" y="6354485"/>
            <a:ext cx="359807" cy="2877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64933" y="6347222"/>
            <a:ext cx="28785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Verdict</a:t>
            </a:r>
            <a:endParaRPr lang="en-US" sz="2250" dirty="0"/>
          </a:p>
        </p:txBody>
      </p:sp>
      <p:sp>
        <p:nvSpPr>
          <p:cNvPr id="19" name="Text 13"/>
          <p:cNvSpPr/>
          <p:nvPr/>
        </p:nvSpPr>
        <p:spPr>
          <a:xfrm>
            <a:off x="1364933" y="6889790"/>
            <a:ext cx="1244310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maximize output, enable Deep Work via Remote days, and Collaboration via On-site days. The data proves employees have mastered the toolset for flexible work.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2025-12-25T14:19:36Z</dcterms:created>
  <dcterms:modified xsi:type="dcterms:W3CDTF">2025-12-25T14:19:36Z</dcterms:modified>
</cp:coreProperties>
</file>